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1" r:id="rId3"/>
    <p:sldId id="280" r:id="rId4"/>
    <p:sldId id="283" r:id="rId5"/>
    <p:sldId id="282" r:id="rId6"/>
    <p:sldId id="257" r:id="rId7"/>
    <p:sldId id="263" r:id="rId8"/>
    <p:sldId id="290" r:id="rId9"/>
    <p:sldId id="291" r:id="rId10"/>
    <p:sldId id="292" r:id="rId11"/>
    <p:sldId id="266" r:id="rId12"/>
    <p:sldId id="288" r:id="rId13"/>
    <p:sldId id="267" r:id="rId14"/>
    <p:sldId id="284" r:id="rId15"/>
    <p:sldId id="269" r:id="rId16"/>
    <p:sldId id="270" r:id="rId17"/>
    <p:sldId id="271" r:id="rId18"/>
    <p:sldId id="272" r:id="rId19"/>
    <p:sldId id="286" r:id="rId20"/>
    <p:sldId id="273" r:id="rId21"/>
    <p:sldId id="274" r:id="rId22"/>
    <p:sldId id="275" r:id="rId23"/>
    <p:sldId id="276" r:id="rId24"/>
    <p:sldId id="279" r:id="rId25"/>
    <p:sldId id="278" r:id="rId26"/>
    <p:sldId id="277" r:id="rId27"/>
    <p:sldId id="285" r:id="rId28"/>
    <p:sldId id="289" r:id="rId29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0FE"/>
    <a:srgbClr val="9CB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51113-C11F-492C-8C91-B49C5F565214}" type="datetimeFigureOut">
              <a:rPr lang="ko-KR" altLang="en-US" smtClean="0"/>
              <a:t>2024-01-17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BA128-3EEB-4C50-8897-98E6F4A82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9471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DC748-193C-4950-8D4E-C9D5EF91CB3A}" type="datetimeFigureOut">
              <a:rPr lang="ko-KR" altLang="en-US" smtClean="0"/>
              <a:t>2024-01-17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5C7BA-354F-4991-AA47-310CC0E166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57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5C7BA-354F-4991-AA47-310CC0E166B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52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2024-01-17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27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2024-01-17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8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2024-01-17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98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2024-01-17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48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2024-01-17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24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2024-01-17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77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2024-01-17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85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2024-01-17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74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2024-01-17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70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2024-01-17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27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2024-01-17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2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39D6-BAA3-4DA2-960E-764508101FFD}" type="datetimeFigureOut">
              <a:rPr lang="ko-KR" altLang="en-US" smtClean="0"/>
              <a:t>2024-01-17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24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1" y="0"/>
            <a:ext cx="99028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0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299" y="146243"/>
            <a:ext cx="8648570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맑은 고딕" panose="020B0503020000020004" pitchFamily="50" charset="-127"/>
              </a:rPr>
              <a:t>[</a:t>
            </a:r>
            <a:r>
              <a:rPr lang="ko-KR" altLang="en-US" dirty="0">
                <a:latin typeface="맑은 고딕" panose="020B0503020000020004" pitchFamily="50" charset="-127"/>
              </a:rPr>
              <a:t>토큰신청방법 신규</a:t>
            </a:r>
            <a:r>
              <a:rPr lang="en-US" altLang="ko-KR" dirty="0">
                <a:latin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7" y="0"/>
            <a:ext cx="6548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7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6" y="758023"/>
            <a:ext cx="9705786" cy="6000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5" y="178515"/>
            <a:ext cx="11531426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토큰신청방법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3943" y="4391438"/>
            <a:ext cx="3247053" cy="6924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300" dirty="0" smtClean="0"/>
              <a:t>이메일로 받은 인증키</a:t>
            </a:r>
            <a:r>
              <a:rPr lang="en-US" altLang="ko-KR" sz="1300" dirty="0" smtClean="0"/>
              <a:t>(</a:t>
            </a:r>
            <a:r>
              <a:rPr lang="ko-KR" altLang="en-US" sz="1300" dirty="0" smtClean="0"/>
              <a:t>토큰</a:t>
            </a:r>
            <a:r>
              <a:rPr lang="en-US" altLang="ko-KR" sz="1300" dirty="0" smtClean="0"/>
              <a:t>key)</a:t>
            </a:r>
            <a:r>
              <a:rPr lang="ko-KR" altLang="en-US" sz="1300" dirty="0" smtClean="0"/>
              <a:t>와 인증비밀번호 </a:t>
            </a:r>
            <a:r>
              <a:rPr lang="en-US" altLang="ko-KR" sz="1300" dirty="0" smtClean="0"/>
              <a:t>(</a:t>
            </a:r>
            <a:r>
              <a:rPr lang="ko-KR" altLang="en-US" sz="1300" dirty="0" smtClean="0"/>
              <a:t>토큰암호</a:t>
            </a:r>
            <a:r>
              <a:rPr lang="en-US" altLang="ko-KR" sz="1300" dirty="0" smtClean="0"/>
              <a:t>key) </a:t>
            </a:r>
            <a:r>
              <a:rPr lang="ko-KR" altLang="en-US" sz="1300" dirty="0" smtClean="0"/>
              <a:t>을 관리자설정에서 넣고 저장합니다</a:t>
            </a:r>
            <a:r>
              <a:rPr lang="en-US" altLang="ko-KR" sz="1300" dirty="0" smtClean="0"/>
              <a:t>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813614" y="5491290"/>
            <a:ext cx="3965171" cy="540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5783919" y="1163783"/>
            <a:ext cx="3983536" cy="4327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177493" y="5534322"/>
            <a:ext cx="931005" cy="4169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99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5" y="893956"/>
            <a:ext cx="7485205" cy="56472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5" y="178515"/>
            <a:ext cx="11531426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토큰신청방법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50695" y="2172839"/>
            <a:ext cx="3353625" cy="8925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300" dirty="0" smtClean="0"/>
              <a:t>관리자 설정에서 저장을 하면 실질적으로는 환경설정의 사업자 설정에 저장이 됩니다</a:t>
            </a:r>
            <a:r>
              <a:rPr lang="en-US" altLang="ko-KR" sz="1300" dirty="0" smtClean="0"/>
              <a:t>. </a:t>
            </a:r>
            <a:r>
              <a:rPr lang="ko-KR" altLang="en-US" sz="1300" dirty="0" smtClean="0"/>
              <a:t>사업자 설정 </a:t>
            </a:r>
            <a:r>
              <a:rPr lang="en-US" altLang="ko-KR" sz="1300" dirty="0" smtClean="0"/>
              <a:t>60</a:t>
            </a:r>
            <a:r>
              <a:rPr lang="ko-KR" altLang="en-US" sz="1300" dirty="0" smtClean="0"/>
              <a:t>번과 </a:t>
            </a:r>
            <a:r>
              <a:rPr lang="en-US" altLang="ko-KR" sz="1300" dirty="0" smtClean="0"/>
              <a:t>61</a:t>
            </a:r>
            <a:r>
              <a:rPr lang="ko-KR" altLang="en-US" sz="1300" dirty="0" smtClean="0"/>
              <a:t>번에 저장이 되는 값을 가지고 </a:t>
            </a:r>
            <a:r>
              <a:rPr lang="en-US" altLang="ko-KR" sz="1300" dirty="0" smtClean="0"/>
              <a:t>api </a:t>
            </a:r>
            <a:r>
              <a:rPr lang="ko-KR" altLang="en-US" sz="1300" dirty="0" smtClean="0"/>
              <a:t>호출을 하게 됩니다</a:t>
            </a:r>
            <a:r>
              <a:rPr lang="en-US" altLang="ko-KR" sz="1300" dirty="0" smtClean="0"/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20605" y="4303059"/>
            <a:ext cx="7069899" cy="6884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475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7" y="628640"/>
            <a:ext cx="11238345" cy="60621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5" y="178515"/>
            <a:ext cx="11531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감염병 신고 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9731" y="4471171"/>
            <a:ext cx="3247053" cy="227261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/>
              <a:t>신고방법은 기존과 크게 다르지 않습니다</a:t>
            </a:r>
            <a:r>
              <a:rPr lang="en-US" altLang="ko-KR" sz="1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상병에 감염병 관련 코드나 명칭을 검색하여 넣으면 위와 같은 메시지 창이 뜨고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저장하면 감염병 신고 화면 이동여부를 묻는 메시지 창이 떠서 이동합니다</a:t>
            </a:r>
            <a:r>
              <a:rPr lang="en-US" altLang="ko-KR" sz="12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진료실 기타의 감염병관리시스템을 직접 열어서 조회하여 신고할 수도 있습니다</a:t>
            </a:r>
            <a:r>
              <a:rPr lang="en-US" altLang="ko-KR" sz="1200" dirty="0" smtClean="0"/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16" y="4357197"/>
            <a:ext cx="2731901" cy="140368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36253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0" y="686346"/>
            <a:ext cx="9718428" cy="59949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5" y="178515"/>
            <a:ext cx="11531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감염병 신고 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7317" y="5117554"/>
            <a:ext cx="8227733" cy="2923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300" dirty="0" smtClean="0"/>
              <a:t>상단의 공지사항 버튼을 누르면 감염병 관리 통합정보시스템에서 공지하는 공지사항을 확인할 수 있습니다</a:t>
            </a:r>
            <a:r>
              <a:rPr lang="en-US" altLang="ko-KR" sz="1300" dirty="0" smtClean="0"/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7921314" y="906087"/>
            <a:ext cx="1039091" cy="374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17" y="2119745"/>
            <a:ext cx="5952000" cy="2782366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 flipH="1">
            <a:off x="6957753" y="1280160"/>
            <a:ext cx="963561" cy="839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23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9" y="686346"/>
            <a:ext cx="9718430" cy="5994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5" y="178515"/>
            <a:ext cx="11531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감염병 신고 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4907" y="2749250"/>
            <a:ext cx="8686799" cy="4924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300" dirty="0" smtClean="0"/>
              <a:t>기존 신고화면입니다</a:t>
            </a:r>
            <a:r>
              <a:rPr lang="en-US" altLang="ko-KR" sz="1300" dirty="0" smtClean="0"/>
              <a:t>. </a:t>
            </a:r>
            <a:r>
              <a:rPr lang="ko-KR" altLang="en-US" sz="1300" dirty="0" smtClean="0"/>
              <a:t>감염병정보 조회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발생신고내역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검체의뢰내역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검사결과 내역 등을 웹사이트로 이동하여 확인할 수 있었습니다</a:t>
            </a:r>
            <a:r>
              <a:rPr lang="en-US" altLang="ko-KR" sz="1300" dirty="0" smtClean="0"/>
              <a:t>. </a:t>
            </a:r>
            <a:r>
              <a:rPr lang="ko-KR" altLang="en-US" sz="1300" dirty="0" smtClean="0"/>
              <a:t>감염병자동신고 뿐만 아니라 표본감시신고도 하도록 되어 있었습니다</a:t>
            </a:r>
            <a:r>
              <a:rPr lang="en-US" altLang="ko-KR" sz="1300" dirty="0" smtClean="0"/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02194" y="1229032"/>
            <a:ext cx="1061883" cy="186813"/>
          </a:xfrm>
          <a:prstGeom prst="rect">
            <a:avLst/>
          </a:prstGeom>
          <a:solidFill>
            <a:srgbClr val="9CB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961239" y="924232"/>
            <a:ext cx="1976284" cy="294967"/>
          </a:xfrm>
          <a:prstGeom prst="rect">
            <a:avLst/>
          </a:prstGeom>
          <a:solidFill>
            <a:srgbClr val="E4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5549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0" y="686346"/>
            <a:ext cx="9718428" cy="59949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5" y="178515"/>
            <a:ext cx="11531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감염병 신고 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5745" y="3417844"/>
            <a:ext cx="8686799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300" dirty="0" smtClean="0"/>
              <a:t>신규 신고화면입니다</a:t>
            </a:r>
            <a:r>
              <a:rPr lang="en-US" altLang="ko-KR" sz="1300" dirty="0" smtClean="0"/>
              <a:t>. </a:t>
            </a:r>
            <a:r>
              <a:rPr lang="ko-KR" altLang="en-US" sz="1300" dirty="0" smtClean="0"/>
              <a:t>기존에 제공하던 웹사이트 호출방식은 전부 지원하지 않고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신고해야 되는 부분이 발생신고 및 병원체 신고만 하는 것으로 간소화 되었으며</a:t>
            </a:r>
            <a:r>
              <a:rPr lang="en-US" altLang="ko-KR" sz="1300" dirty="0" smtClean="0"/>
              <a:t>, api</a:t>
            </a:r>
            <a:r>
              <a:rPr lang="ko-KR" altLang="en-US" sz="1300" dirty="0" smtClean="0"/>
              <a:t>로 호출하여 신고하는 방식으로 변경되었습니다</a:t>
            </a:r>
            <a:r>
              <a:rPr lang="en-US" altLang="ko-KR" sz="1300" dirty="0" smtClean="0"/>
              <a:t>.</a:t>
            </a:r>
          </a:p>
          <a:p>
            <a:endParaRPr lang="en-US" altLang="ko-KR" sz="1300" dirty="0"/>
          </a:p>
          <a:p>
            <a:r>
              <a:rPr lang="en-US" altLang="ko-KR" sz="1300" dirty="0" smtClean="0"/>
              <a:t>(4</a:t>
            </a:r>
            <a:r>
              <a:rPr lang="ko-KR" altLang="en-US" sz="1300" dirty="0"/>
              <a:t>개급 분류로 나눠져서 신고했던 </a:t>
            </a:r>
            <a:r>
              <a:rPr lang="ko-KR" altLang="en-US" sz="1300" dirty="0" smtClean="0"/>
              <a:t>감염병 체계도 </a:t>
            </a:r>
            <a:r>
              <a:rPr lang="en-US" altLang="ko-KR" sz="1300" dirty="0"/>
              <a:t>3</a:t>
            </a:r>
            <a:r>
              <a:rPr lang="ko-KR" altLang="en-US" sz="1300" dirty="0"/>
              <a:t>개급으로 변경되어 </a:t>
            </a:r>
            <a:r>
              <a:rPr lang="en-US" altLang="ko-KR" sz="1300" dirty="0"/>
              <a:t>3</a:t>
            </a:r>
            <a:r>
              <a:rPr lang="ko-KR" altLang="en-US" sz="1300" dirty="0"/>
              <a:t>급까지만 신고하게 </a:t>
            </a:r>
            <a:r>
              <a:rPr lang="ko-KR" altLang="en-US" sz="1300" dirty="0" smtClean="0"/>
              <a:t>되었습니다</a:t>
            </a:r>
            <a:r>
              <a:rPr lang="en-US" altLang="ko-KR" sz="130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794362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05" y="1485715"/>
            <a:ext cx="4971891" cy="41625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5" y="178515"/>
            <a:ext cx="11531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감염병 신고 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1004" y="2874475"/>
            <a:ext cx="3667779" cy="12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/>
              <a:t>발생신고의 신고버튼을 누르면</a:t>
            </a:r>
            <a:r>
              <a:rPr lang="en-US" altLang="ko-KR" sz="1300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/>
              <a:t>외국인인 경우 국가코드를 입력해야 합니다</a:t>
            </a:r>
            <a:r>
              <a:rPr lang="en-US" altLang="ko-KR" sz="13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/>
              <a:t>외국인 여부는 접수실에서 접수할 때 외국인이 체크되어 접수되었으면 외국인으로 판단합니다</a:t>
            </a:r>
            <a:r>
              <a:rPr lang="en-US" altLang="ko-KR" sz="1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0948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8" y="887197"/>
            <a:ext cx="5601206" cy="57962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5" y="178515"/>
            <a:ext cx="11531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감염병 신고 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6560" y="954235"/>
            <a:ext cx="5085471" cy="24929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기존의 웹 호출방식은 비어있는 값을 자동 매칭해주는 편리함이 있었으나 비교적 부정확한 정보가 수집되는 문제로 인해 신규 호출방식은 직접 입력해야 되는 필수 입력 값이 늘어났습니다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/>
          </a:p>
          <a:p>
            <a:r>
              <a:rPr lang="ko-KR" altLang="en-US" sz="1200" dirty="0" smtClean="0"/>
              <a:t>이 필수 입력 값들 중에는 자동으로 넣어줄 수 없는 부분들이 있어서 추가작성항목이라는 창을 띄워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필수 입력해야 되는 값들을 직접 입력하는 과정을 거쳐야 합니다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작성자의 추가작성을 최소화 하기 위해 기본적으로 </a:t>
            </a:r>
            <a:r>
              <a:rPr lang="ko-KR" altLang="en-US" sz="1200" dirty="0"/>
              <a:t>가지고 있는 데이터를 통해서 </a:t>
            </a:r>
            <a:r>
              <a:rPr lang="ko-KR" altLang="en-US" sz="1200" dirty="0" smtClean="0"/>
              <a:t>대부분 채워지나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그림과 같이 노란색으로 표시되는 </a:t>
            </a:r>
            <a:r>
              <a:rPr lang="ko-KR" altLang="en-US" sz="1200" dirty="0"/>
              <a:t>부분은 데이터가 없어서 사용자가 필수로 </a:t>
            </a:r>
            <a:r>
              <a:rPr lang="ko-KR" altLang="en-US" sz="1200" dirty="0" smtClean="0"/>
              <a:t>입력해야 되는 부분입니다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/>
          </a:p>
          <a:p>
            <a:r>
              <a:rPr lang="ko-KR" altLang="en-US" sz="1200" dirty="0" smtClean="0"/>
              <a:t>입력을 완료한 후 전송버튼을 누릅니다</a:t>
            </a:r>
            <a:r>
              <a:rPr lang="en-US" altLang="ko-KR" sz="12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59" y="3861792"/>
            <a:ext cx="5085471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감염병 발생신고에서 필수로 입력해야 되는 경우</a:t>
            </a:r>
            <a:endParaRPr lang="en-US" altLang="ko-KR" sz="1100" dirty="0" smtClean="0"/>
          </a:p>
          <a:p>
            <a:endParaRPr lang="en-US" altLang="ko-KR" sz="1100" dirty="0"/>
          </a:p>
          <a:p>
            <a:r>
              <a:rPr lang="en-US" altLang="ko-KR" sz="1100" b="1" dirty="0" smtClean="0"/>
              <a:t>1. </a:t>
            </a:r>
            <a:r>
              <a:rPr lang="ko-KR" altLang="en-US" sz="1100" b="1" dirty="0" smtClean="0"/>
              <a:t>신원미상인 경우 </a:t>
            </a:r>
            <a:endParaRPr lang="en-US" altLang="ko-KR" sz="1100" b="1" dirty="0" smtClean="0"/>
          </a:p>
          <a:p>
            <a:r>
              <a:rPr lang="en-US" altLang="ko-KR" sz="1100" dirty="0" smtClean="0"/>
              <a:t>-  </a:t>
            </a:r>
            <a:r>
              <a:rPr lang="ko-KR" altLang="en-US" sz="1100" dirty="0" smtClean="0"/>
              <a:t>성명을 모를 때는 환자성명에 </a:t>
            </a:r>
            <a:r>
              <a:rPr lang="en-US" altLang="ko-KR" sz="1100" dirty="0" smtClean="0"/>
              <a:t>‘</a:t>
            </a:r>
            <a:r>
              <a:rPr lang="ko-KR" altLang="en-US" sz="1100" dirty="0" smtClean="0"/>
              <a:t>신원미상</a:t>
            </a:r>
            <a:r>
              <a:rPr lang="en-US" altLang="ko-KR" sz="1100" dirty="0" smtClean="0"/>
              <a:t>’</a:t>
            </a:r>
            <a:r>
              <a:rPr lang="ko-KR" altLang="en-US" sz="1100" dirty="0" smtClean="0"/>
              <a:t>으로 입력</a:t>
            </a:r>
            <a:endParaRPr lang="en-US" altLang="ko-KR" sz="1100" dirty="0" smtClean="0"/>
          </a:p>
          <a:p>
            <a:r>
              <a:rPr lang="en-US" altLang="ko-KR" sz="1100" dirty="0" smtClean="0"/>
              <a:t>-  </a:t>
            </a:r>
            <a:r>
              <a:rPr lang="ko-KR" altLang="en-US" sz="1100" dirty="0" smtClean="0"/>
              <a:t>성별 필수 입력</a:t>
            </a:r>
            <a:endParaRPr lang="en-US" altLang="ko-KR" sz="1100" dirty="0" smtClean="0"/>
          </a:p>
          <a:p>
            <a:pPr marL="171450" indent="-171450">
              <a:buFontTx/>
              <a:buChar char="-"/>
            </a:pPr>
            <a:r>
              <a:rPr lang="ko-KR" altLang="en-US" sz="1100" dirty="0" smtClean="0"/>
              <a:t>환자 연령 필수 입력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숫자로만</a:t>
            </a:r>
            <a:r>
              <a:rPr lang="en-US" altLang="ko-KR" sz="1100" dirty="0" smtClean="0"/>
              <a:t>)</a:t>
            </a:r>
          </a:p>
          <a:p>
            <a:endParaRPr lang="en-US" altLang="ko-KR" sz="1100" dirty="0" smtClean="0"/>
          </a:p>
          <a:p>
            <a:r>
              <a:rPr lang="en-US" altLang="ko-KR" sz="1100" b="1" dirty="0" smtClean="0"/>
              <a:t>2. </a:t>
            </a:r>
            <a:r>
              <a:rPr lang="ko-KR" altLang="en-US" sz="1100" b="1" dirty="0" smtClean="0"/>
              <a:t>외국인인 경우</a:t>
            </a:r>
            <a:endParaRPr lang="en-US" altLang="ko-KR" sz="1100" b="1" dirty="0" smtClean="0"/>
          </a:p>
          <a:p>
            <a:pPr marL="171450" indent="-171450">
              <a:buFontTx/>
              <a:buChar char="-"/>
            </a:pPr>
            <a:r>
              <a:rPr lang="ko-KR" altLang="en-US" sz="1100" dirty="0" smtClean="0"/>
              <a:t>국가코드 필수 입력</a:t>
            </a:r>
            <a:endParaRPr lang="en-US" altLang="ko-KR" sz="1100" dirty="0"/>
          </a:p>
          <a:p>
            <a:pPr marL="171450" indent="-171450">
              <a:buFontTx/>
              <a:buChar char="-"/>
            </a:pPr>
            <a:r>
              <a:rPr lang="ko-KR" altLang="en-US" sz="1100" dirty="0" smtClean="0"/>
              <a:t>외국인 등록번호가 없을 경우에는 여권번호 필수 입력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en-US" altLang="ko-KR" sz="1100" b="1" dirty="0" smtClean="0"/>
              <a:t>3. </a:t>
            </a:r>
            <a:r>
              <a:rPr lang="ko-KR" altLang="en-US" sz="1100" b="1" dirty="0" smtClean="0"/>
              <a:t>거주지불명이 아닌 경우</a:t>
            </a:r>
            <a:endParaRPr lang="en-US" altLang="ko-KR" sz="1100" b="1" dirty="0" smtClean="0"/>
          </a:p>
          <a:p>
            <a:pPr marL="171450" indent="-171450">
              <a:buFontTx/>
              <a:buChar char="-"/>
            </a:pPr>
            <a:r>
              <a:rPr lang="ko-KR" altLang="en-US" sz="1100" dirty="0" smtClean="0"/>
              <a:t>환자의 주민등록주소 및 우편번호 필수 입력</a:t>
            </a:r>
            <a:endParaRPr lang="en-US" altLang="ko-KR" sz="1100" dirty="0" smtClean="0"/>
          </a:p>
          <a:p>
            <a:pPr marL="171450" indent="-171450">
              <a:buFontTx/>
              <a:buChar char="-"/>
            </a:pPr>
            <a:endParaRPr lang="en-US" altLang="ko-KR" sz="1100" dirty="0"/>
          </a:p>
          <a:p>
            <a:r>
              <a:rPr lang="ko-KR" altLang="en-US" sz="1100" dirty="0" smtClean="0"/>
              <a:t>그 밖의 필수 입력 값들은 자동으로 들어가게 되어 있으며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상단의 수정 체크를 하면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비활성화된 부분을 활성화 시켜서 입력할 수도 있습니다</a:t>
            </a:r>
            <a:r>
              <a:rPr lang="en-US" altLang="ko-KR" sz="11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843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8" y="887197"/>
            <a:ext cx="5601205" cy="57962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5" y="178515"/>
            <a:ext cx="11531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감염병 신고 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6560" y="954235"/>
            <a:ext cx="5085471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/>
              <a:t>발생신고를 입력할 때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환자의 상태코드를 사망으로 체크할 경우</a:t>
            </a:r>
            <a:r>
              <a:rPr lang="en-US" altLang="ko-KR" sz="1200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직접사인과 사망일을 입력해야 합니다</a:t>
            </a:r>
            <a:r>
              <a:rPr lang="en-US" altLang="ko-KR" sz="1200" dirty="0" smtClean="0"/>
              <a:t>. (</a:t>
            </a:r>
            <a:r>
              <a:rPr lang="ko-KR" altLang="en-US" sz="1200" dirty="0" smtClean="0"/>
              <a:t>입력되지 않으면 </a:t>
            </a:r>
            <a:r>
              <a:rPr lang="en-US" altLang="ko-KR" sz="1200" dirty="0" smtClean="0"/>
              <a:t>api </a:t>
            </a:r>
            <a:r>
              <a:rPr lang="ko-KR" altLang="en-US" sz="1200" dirty="0" smtClean="0"/>
              <a:t>호출이 되지 않습니다</a:t>
            </a:r>
            <a:r>
              <a:rPr lang="en-US" altLang="ko-KR" sz="1200" dirty="0" smtClean="0"/>
              <a:t>.)</a:t>
            </a:r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사인과 사망일을 입력하고 전송했을 때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문제없이 전송이 완료되었다면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감염병정보 테이블인 </a:t>
            </a:r>
            <a:r>
              <a:rPr lang="en-US" altLang="ko-KR" sz="1200" dirty="0" smtClean="0"/>
              <a:t>infectlist </a:t>
            </a:r>
            <a:r>
              <a:rPr lang="ko-KR" altLang="en-US" sz="1200" dirty="0" smtClean="0"/>
              <a:t>테이블에 저장되고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제증명의 사망진단서 작성 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해당내용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직접사인과 사망일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을 그대로 가져오게 됩니다</a:t>
            </a:r>
            <a:r>
              <a:rPr lang="en-US" altLang="ko-KR" sz="1200" dirty="0" smtClean="0"/>
              <a:t>. </a:t>
            </a:r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의료기관에서 발급하는 사망진단서의 사인과 감염병 발생 신고 시 작성한 사인을 같은 내용을 기반으로 작성하라고 연동개발 매뉴얼에 명시되어 있어서 위 과정을 추가하였습니다</a:t>
            </a:r>
            <a:r>
              <a:rPr lang="en-US" altLang="ko-KR" sz="12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3903785" y="4337538"/>
            <a:ext cx="2356338" cy="6564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282462" y="4536831"/>
            <a:ext cx="480646" cy="175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3774831" y="4618892"/>
            <a:ext cx="12895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10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912416" y="1897040"/>
            <a:ext cx="10299490" cy="2897778"/>
            <a:chOff x="846745" y="1556222"/>
            <a:chExt cx="10299490" cy="2897778"/>
          </a:xfrm>
        </p:grpSpPr>
        <p:sp>
          <p:nvSpPr>
            <p:cNvPr id="2" name="TextBox 1"/>
            <p:cNvSpPr txBox="1"/>
            <p:nvPr/>
          </p:nvSpPr>
          <p:spPr>
            <a:xfrm>
              <a:off x="846745" y="3761503"/>
              <a:ext cx="248550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3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진료실에서 상병을 감염병으로 입력하여 저장</a:t>
              </a:r>
              <a:endPara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27899" y="3193984"/>
              <a:ext cx="21130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 smtClean="0"/>
                <a:t>관련정보 입력하여</a:t>
              </a:r>
              <a:endParaRPr lang="en-US" altLang="ko-KR" dirty="0" smtClean="0"/>
            </a:p>
            <a:p>
              <a:pPr algn="ctr"/>
              <a:r>
                <a:rPr lang="en-US" altLang="ko-KR" dirty="0" smtClean="0"/>
                <a:t>api </a:t>
              </a:r>
              <a:r>
                <a:rPr lang="ko-KR" altLang="en-US" dirty="0" smtClean="0"/>
                <a:t>호출</a:t>
              </a:r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97989" y="3761503"/>
              <a:ext cx="294824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3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질병관리청 서버로 데이터 입력</a:t>
              </a:r>
              <a:r>
                <a:rPr lang="en-US" altLang="ko-KR" sz="13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3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저장</a:t>
              </a:r>
              <a:endPara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121" y="1821234"/>
              <a:ext cx="666750" cy="666750"/>
            </a:xfrm>
            <a:prstGeom prst="rect">
              <a:avLst/>
            </a:prstGeom>
          </p:spPr>
        </p:pic>
        <p:graphicFrame>
          <p:nvGraphicFramePr>
            <p:cNvPr id="9" name="개체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832598"/>
                </p:ext>
              </p:extLst>
            </p:nvPr>
          </p:nvGraphicFramePr>
          <p:xfrm>
            <a:off x="8554304" y="1556222"/>
            <a:ext cx="2235613" cy="915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" name="Image" r:id="rId4" imgW="2882520" imgH="1180800" progId="Photoshop.Image.55">
                    <p:embed/>
                  </p:oleObj>
                </mc:Choice>
                <mc:Fallback>
                  <p:oleObj name="Image" r:id="rId4" imgW="2882520" imgH="1180800" progId="Photoshop.Image.55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554304" y="1556222"/>
                          <a:ext cx="2235613" cy="9159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4101" y="2487984"/>
              <a:ext cx="1190791" cy="1190791"/>
            </a:xfrm>
            <a:prstGeom prst="rect">
              <a:avLst/>
            </a:prstGeom>
          </p:spPr>
        </p:pic>
        <p:cxnSp>
          <p:nvCxnSpPr>
            <p:cNvPr id="12" name="직선 화살표 연결선 11"/>
            <p:cNvCxnSpPr>
              <a:endCxn id="15" idx="1"/>
            </p:cNvCxnSpPr>
            <p:nvPr/>
          </p:nvCxnSpPr>
          <p:spPr>
            <a:xfrm flipV="1">
              <a:off x="3225338" y="2472135"/>
              <a:ext cx="1842145" cy="7218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>
              <a:off x="6070474" y="2402653"/>
              <a:ext cx="2029945" cy="7913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7483" y="1876739"/>
              <a:ext cx="1190791" cy="1190791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81479" y="2570712"/>
              <a:ext cx="1181265" cy="1190791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659697" y="441295"/>
            <a:ext cx="10804928" cy="95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맑은 고딕" panose="020B0503020000020004" pitchFamily="50" charset="-127"/>
              </a:rPr>
              <a:t>※ 2024</a:t>
            </a:r>
            <a:r>
              <a:rPr lang="ko-KR" altLang="en-US" sz="1300" dirty="0">
                <a:latin typeface="맑은 고딕" panose="020B0503020000020004" pitchFamily="50" charset="-127"/>
              </a:rPr>
              <a:t>년 </a:t>
            </a:r>
            <a:r>
              <a:rPr lang="en-US" altLang="ko-KR" sz="1300" dirty="0">
                <a:latin typeface="맑은 고딕" panose="020B0503020000020004" pitchFamily="50" charset="-127"/>
              </a:rPr>
              <a:t>1</a:t>
            </a:r>
            <a:r>
              <a:rPr lang="ko-KR" altLang="en-US" sz="1300" dirty="0">
                <a:latin typeface="맑은 고딕" panose="020B0503020000020004" pitchFamily="50" charset="-127"/>
              </a:rPr>
              <a:t>월 </a:t>
            </a:r>
            <a:r>
              <a:rPr lang="en-US" altLang="ko-KR" sz="1300" dirty="0">
                <a:latin typeface="맑은 고딕" panose="020B0503020000020004" pitchFamily="50" charset="-127"/>
              </a:rPr>
              <a:t>2</a:t>
            </a:r>
            <a:r>
              <a:rPr lang="ko-KR" altLang="en-US" sz="1300" dirty="0">
                <a:latin typeface="맑은 고딕" panose="020B0503020000020004" pitchFamily="50" charset="-127"/>
              </a:rPr>
              <a:t>일부터 감염병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자동신고 지원 시스템이 </a:t>
            </a:r>
            <a:endParaRPr lang="en-US" altLang="ko-KR" sz="13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기존의 웹사이트 호출방식에서 프로그램 내에서 직접 데이터를 교환하는 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api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호출 방식으로 변경됩니다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sz="1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697" y="5391690"/>
            <a:ext cx="108049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맑은 고딕" panose="020B0503020000020004" pitchFamily="50" charset="-127"/>
              </a:rPr>
              <a:t>-&gt; </a:t>
            </a:r>
            <a:r>
              <a:rPr lang="ko-KR" altLang="en-US" sz="1300" dirty="0" smtClean="0">
                <a:latin typeface="맑은 고딕" panose="020B0503020000020004" pitchFamily="50" charset="-127"/>
              </a:rPr>
              <a:t>이 </a:t>
            </a:r>
            <a:r>
              <a:rPr lang="en-US" altLang="ko-KR" sz="1300" dirty="0" smtClean="0">
                <a:latin typeface="맑은 고딕" panose="020B0503020000020004" pitchFamily="50" charset="-127"/>
              </a:rPr>
              <a:t>api</a:t>
            </a:r>
            <a:r>
              <a:rPr lang="ko-KR" altLang="en-US" sz="1300" dirty="0" smtClean="0">
                <a:latin typeface="맑은 고딕" panose="020B0503020000020004" pitchFamily="50" charset="-127"/>
              </a:rPr>
              <a:t>를 호출할 때 어떤 요양기관</a:t>
            </a:r>
            <a:r>
              <a:rPr lang="en-US" altLang="ko-KR" sz="1300" dirty="0" smtClean="0">
                <a:latin typeface="맑은 고딕" panose="020B0503020000020004" pitchFamily="50" charset="-127"/>
              </a:rPr>
              <a:t>(</a:t>
            </a:r>
            <a:r>
              <a:rPr lang="ko-KR" altLang="en-US" sz="1300" dirty="0" smtClean="0">
                <a:latin typeface="맑은 고딕" panose="020B0503020000020004" pitchFamily="50" charset="-127"/>
              </a:rPr>
              <a:t>병원</a:t>
            </a:r>
            <a:r>
              <a:rPr lang="en-US" altLang="ko-KR" sz="1300" dirty="0" smtClean="0">
                <a:latin typeface="맑은 고딕" panose="020B0503020000020004" pitchFamily="50" charset="-127"/>
              </a:rPr>
              <a:t>)</a:t>
            </a:r>
            <a:r>
              <a:rPr lang="ko-KR" altLang="en-US" sz="1300" dirty="0" smtClean="0">
                <a:latin typeface="맑은 고딕" panose="020B0503020000020004" pitchFamily="50" charset="-127"/>
              </a:rPr>
              <a:t>에서 어떤 프로그램을 통해 어떤 신고를 하는지를 구분하기 위해 미리 신청하여 발급받은 암호화된 토큰값을 가지고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질병관리청에 신고를 하게 됩니다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그렇기 때문에 각 병원에서는 미리 토큰키와 토큰암호값을 신청해야 합니다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083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57" y="1729047"/>
            <a:ext cx="3340310" cy="3162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5" y="178515"/>
            <a:ext cx="11531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감염병 신고 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2161" y="1729047"/>
            <a:ext cx="4846319" cy="21929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/>
              <a:t>만약 발생신고에서 입력한 값이 부족하거나 잘못 입력이 된 부분이 있다면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그림과 같이 오류메시지가 나타납니다</a:t>
            </a:r>
            <a:r>
              <a:rPr lang="en-US" altLang="ko-KR" sz="1300" dirty="0" smtClean="0"/>
              <a:t>. </a:t>
            </a:r>
            <a:r>
              <a:rPr lang="ko-KR" altLang="en-US" sz="1300" dirty="0" smtClean="0"/>
              <a:t>입력이 여러 개가 잘못되었을 경우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빠진 부분에 대한 내용이 리스트로 나오게 됩니다</a:t>
            </a:r>
            <a:r>
              <a:rPr lang="en-US" altLang="ko-KR" sz="1300" dirty="0" smtClean="0"/>
              <a:t>. </a:t>
            </a:r>
            <a:r>
              <a:rPr lang="ko-KR" altLang="en-US" sz="1300" dirty="0" smtClean="0"/>
              <a:t>리스트를 확인하고 재입력을 누르면 다시 추가작성항목이 뜨게 되어 부족한 부분을 재 입력할 수 있습니다</a:t>
            </a:r>
            <a:r>
              <a:rPr lang="en-US" altLang="ko-KR" sz="13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300" dirty="0"/>
          </a:p>
          <a:p>
            <a:pPr>
              <a:lnSpc>
                <a:spcPct val="150000"/>
              </a:lnSpc>
            </a:pPr>
            <a:r>
              <a:rPr lang="ko-KR" altLang="en-US" sz="1300" dirty="0" smtClean="0"/>
              <a:t>종료를 누르면 발생신고를 하지 못한 채로 종료됩니다</a:t>
            </a:r>
            <a:r>
              <a:rPr lang="en-US" altLang="ko-KR" sz="1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7392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6" y="1094222"/>
            <a:ext cx="7842490" cy="4837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5" y="178515"/>
            <a:ext cx="11531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감염병 신고 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2604" y="1587729"/>
            <a:ext cx="3158836" cy="196207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/>
              <a:t>신고가 문제없이 완료가 되면 리스트에서 발생신고의 버튼이 완료 버튼으로 변경됩니다</a:t>
            </a:r>
            <a:r>
              <a:rPr lang="en-US" altLang="ko-KR" sz="13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완료된 버튼을 또 누르면 신고가 완료되었다는 메시지 창이 뜹니다</a:t>
            </a:r>
            <a:r>
              <a:rPr lang="en-US" altLang="ko-KR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3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8" y="887197"/>
            <a:ext cx="5601206" cy="57962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5" y="178515"/>
            <a:ext cx="11531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감염병 신고 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6560" y="954235"/>
            <a:ext cx="5085471" cy="22726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/>
              <a:t>발생신고와 마찬가지로 병원체코드도 추가작성항목을 입력해야 합니다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특히 병원체 신고의 경우 병원체코드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검사코드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검체코드를 모두 필수로 입력해주어야 합니다</a:t>
            </a:r>
            <a:r>
              <a:rPr lang="en-US" altLang="ko-KR" sz="12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코드 조회 및 선택버튼을 누르면 코드입력 부분을 한 번에 작성할 수 있습니다</a:t>
            </a:r>
            <a:r>
              <a:rPr lang="en-US" altLang="ko-KR" sz="12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입력을 완료한 후 전송버튼을 누릅니다</a:t>
            </a:r>
            <a:r>
              <a:rPr lang="en-US" altLang="ko-K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4751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0" y="1094222"/>
            <a:ext cx="7762302" cy="4837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5" y="178515"/>
            <a:ext cx="11531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감염병 신고 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2603" y="417915"/>
            <a:ext cx="3665912" cy="26314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/>
              <a:t>먼저 코드조회 및 선택을 눌러서 코드조회 창을 띄우면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병원체코드를 첫 번째로 입력합니다</a:t>
            </a:r>
            <a:r>
              <a:rPr lang="en-US" altLang="ko-KR" sz="11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ko-KR" altLang="en-US" sz="1100" dirty="0" smtClean="0"/>
              <a:t>진료실에서 저장한 감염병 상병과 관련된 병원체 코드가 리스트에 우선으로 뜨게 됩니다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신고할 병원체코드가 아닌 경우 전체검색 체크박스를 누르면 아래와 같이 전체 병원체코드를 조회할 수 있습니다</a:t>
            </a:r>
            <a:r>
              <a:rPr lang="en-US" altLang="ko-KR" sz="11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ko-KR" altLang="en-US" sz="1100" dirty="0" smtClean="0"/>
              <a:t>입력할 병원체코드를 스프레드에서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더블 클릭하면 </a:t>
            </a:r>
            <a:r>
              <a:rPr lang="ko-KR" altLang="en-US" sz="1100" dirty="0" smtClean="0"/>
              <a:t>병원체코드 텍스트박스에 들어갑니다</a:t>
            </a:r>
            <a:r>
              <a:rPr lang="en-US" altLang="ko-KR" sz="1100" dirty="0" smtClean="0"/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245331" y="3782291"/>
            <a:ext cx="515389" cy="199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3" y="3382993"/>
            <a:ext cx="3261071" cy="303443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0967258" y="4425142"/>
            <a:ext cx="515389" cy="199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890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8" y="1179348"/>
            <a:ext cx="3824717" cy="35589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5" y="178515"/>
            <a:ext cx="11531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감염병 신고 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262" y="1179348"/>
            <a:ext cx="5085471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검사코드 텍스트박스에 커서를 놓거나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하단 검사법 코드 검색 탭을 누르면</a:t>
            </a:r>
            <a:r>
              <a:rPr lang="en-US" altLang="ko-KR" sz="1100" dirty="0" smtClean="0"/>
              <a:t>,</a:t>
            </a:r>
          </a:p>
          <a:p>
            <a:r>
              <a:rPr lang="ko-KR" altLang="en-US" sz="1100" dirty="0" smtClean="0"/>
              <a:t>검사법 코드 리스트가 조회됩니다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/>
          </a:p>
          <a:p>
            <a:r>
              <a:rPr lang="ko-KR" altLang="en-US" sz="1100" dirty="0" smtClean="0"/>
              <a:t>해당하는 검사코드를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더블 클릭하면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검사코드와 명칭 텍스트박스에 해당 값이 입력됩니다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/>
          </a:p>
          <a:p>
            <a:r>
              <a:rPr lang="ko-KR" altLang="en-US" sz="1100" dirty="0" smtClean="0"/>
              <a:t>단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검사법 코드를 기타 </a:t>
            </a:r>
            <a:r>
              <a:rPr lang="en-US" altLang="ko-KR" sz="1100" dirty="0" smtClean="0"/>
              <a:t>09</a:t>
            </a:r>
            <a:r>
              <a:rPr lang="ko-KR" altLang="en-US" sz="1100" dirty="0" smtClean="0"/>
              <a:t>로 넣었다면</a:t>
            </a:r>
            <a:r>
              <a:rPr lang="en-US" altLang="ko-KR" sz="1100" dirty="0" smtClean="0"/>
              <a:t>, </a:t>
            </a:r>
            <a:r>
              <a:rPr lang="ko-KR" altLang="en-US" sz="1100" b="1" dirty="0" smtClean="0"/>
              <a:t>검사 기타 명에 직접 텍스트를 입력</a:t>
            </a:r>
            <a:r>
              <a:rPr lang="ko-KR" altLang="en-US" sz="1100" dirty="0" smtClean="0"/>
              <a:t>해야 합니다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/>
          </a:p>
          <a:p>
            <a:endParaRPr lang="en-US" altLang="ko-KR" sz="1100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62" y="3077421"/>
            <a:ext cx="3824716" cy="355890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769032" y="3632662"/>
            <a:ext cx="1928552" cy="3241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463040" y="1719726"/>
            <a:ext cx="723207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463040" y="2575986"/>
            <a:ext cx="781396" cy="171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8233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8" y="1179348"/>
            <a:ext cx="3824717" cy="3558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5" y="178515"/>
            <a:ext cx="11531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감염병 신고 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262" y="1179348"/>
            <a:ext cx="5085471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검체코드 텍스트박스에 커서를 놓거나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하단 검체 코드 검색 탭을 누르면</a:t>
            </a:r>
            <a:r>
              <a:rPr lang="en-US" altLang="ko-KR" sz="1100" dirty="0" smtClean="0"/>
              <a:t>,</a:t>
            </a:r>
          </a:p>
          <a:p>
            <a:r>
              <a:rPr lang="ko-KR" altLang="en-US" sz="1100" dirty="0" smtClean="0"/>
              <a:t>검체코드 리스트가 조회됩니다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/>
          </a:p>
          <a:p>
            <a:r>
              <a:rPr lang="ko-KR" altLang="en-US" sz="1100" dirty="0" smtClean="0"/>
              <a:t>해당하는 검체코드를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더블 클릭하면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검체코드와 명칭 텍스트박스에 해당 값이 입력됩니다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/>
          </a:p>
          <a:p>
            <a:r>
              <a:rPr lang="ko-KR" altLang="en-US" sz="1100" dirty="0" smtClean="0"/>
              <a:t>단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검체코드를 기타 </a:t>
            </a:r>
            <a:r>
              <a:rPr lang="en-US" altLang="ko-KR" sz="1100" dirty="0" smtClean="0"/>
              <a:t>9901</a:t>
            </a:r>
            <a:r>
              <a:rPr lang="ko-KR" altLang="en-US" sz="1100" dirty="0" smtClean="0"/>
              <a:t>로 넣었다면</a:t>
            </a:r>
            <a:r>
              <a:rPr lang="en-US" altLang="ko-KR" sz="1100" dirty="0" smtClean="0"/>
              <a:t>, </a:t>
            </a:r>
            <a:r>
              <a:rPr lang="ko-KR" altLang="en-US" sz="1100" b="1" dirty="0" smtClean="0"/>
              <a:t>검체 기타 명에 직접 텍스트를 입력</a:t>
            </a:r>
            <a:r>
              <a:rPr lang="ko-KR" altLang="en-US" sz="1100" dirty="0" smtClean="0"/>
              <a:t>해야 합니다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/>
          </a:p>
          <a:p>
            <a:endParaRPr lang="en-US" altLang="ko-KR" sz="1100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62" y="3077421"/>
            <a:ext cx="3824717" cy="355890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769033" y="3981797"/>
            <a:ext cx="1928552" cy="3241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463040" y="2071900"/>
            <a:ext cx="723207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186247" y="2575986"/>
            <a:ext cx="781396" cy="171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5045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02" y="2418473"/>
            <a:ext cx="3824717" cy="3558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5" y="178515"/>
            <a:ext cx="11531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감염병 신고 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4297" y="895828"/>
            <a:ext cx="5336771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코드를 다시 입력하려면 스프레드를 다시 입력하거나 텍스트박스 우측 취소를 누르면 리셋됩니다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/>
          </a:p>
          <a:p>
            <a:r>
              <a:rPr lang="ko-KR" altLang="en-US" sz="1100" dirty="0" smtClean="0"/>
              <a:t>병원체코드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검사코드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검체코드를 모두 입력하였다면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선택완료버튼을 누릅니다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/>
          </a:p>
          <a:p>
            <a:r>
              <a:rPr lang="ko-KR" altLang="en-US" sz="1100" dirty="0" smtClean="0"/>
              <a:t>입력 값들을 확인한 후 전송버튼을 눌러서 신고를 완료합니다</a:t>
            </a:r>
            <a:r>
              <a:rPr lang="en-US" altLang="ko-KR" sz="1100" dirty="0" smtClean="0"/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8" y="901400"/>
            <a:ext cx="5509936" cy="570178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128058" y="3428096"/>
            <a:ext cx="897774" cy="10774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522624" y="2795847"/>
            <a:ext cx="720931" cy="279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stCxn id="8" idx="1"/>
          </p:cNvCxnSpPr>
          <p:nvPr/>
        </p:nvCxnSpPr>
        <p:spPr>
          <a:xfrm flipH="1">
            <a:off x="3025832" y="2935778"/>
            <a:ext cx="6496792" cy="8165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9434" y="5525061"/>
            <a:ext cx="3960889" cy="2616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검사기관 기관번호는 비어있는 값으로 전송해도 무관합니다</a:t>
            </a:r>
            <a:r>
              <a:rPr lang="en-US" altLang="ko-KR" sz="11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6913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605" y="178515"/>
            <a:ext cx="11531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감염병 신고 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2604" y="1587729"/>
            <a:ext cx="3158836" cy="196207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/>
              <a:t>신고가 문제없이 완료가 되면 리스트에서 병원체신고의 버튼이 완료 버튼으로 변경됩니다</a:t>
            </a:r>
            <a:r>
              <a:rPr lang="en-US" altLang="ko-KR" sz="13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완료된 버튼을 또 누르면 신고가 완료되었다는 메시지 창이 뜹니다</a:t>
            </a:r>
            <a:r>
              <a:rPr lang="en-US" altLang="ko-KR" sz="1400" dirty="0" smtClean="0"/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6" y="1162324"/>
            <a:ext cx="7922903" cy="488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15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605" y="178515"/>
            <a:ext cx="11531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감염병 신고 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0212" y="4406232"/>
            <a:ext cx="9123040" cy="15927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/>
              <a:t>수행사 테스트 서버로는 테스트가 완료되었으나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실질적으로 사용되는 질병관리청 서버가 월요일에 오픈 되었고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토큰 발급 또한 어제부터 시작하였습니다</a:t>
            </a:r>
            <a:r>
              <a:rPr lang="en-US" altLang="ko-KR" sz="1300" dirty="0" smtClean="0"/>
              <a:t>. </a:t>
            </a:r>
            <a:r>
              <a:rPr lang="ko-KR" altLang="en-US" sz="1300" dirty="0" smtClean="0"/>
              <a:t>질병관리청에서 </a:t>
            </a:r>
            <a:r>
              <a:rPr lang="ko-KR" altLang="en-US" sz="1300" dirty="0"/>
              <a:t>따로 요청한 테스트도 </a:t>
            </a:r>
            <a:r>
              <a:rPr lang="ko-KR" altLang="en-US" sz="1300" dirty="0" smtClean="0"/>
              <a:t>있으며</a:t>
            </a:r>
            <a:r>
              <a:rPr lang="en-US" altLang="ko-KR" sz="1300" dirty="0" smtClean="0"/>
              <a:t>,</a:t>
            </a:r>
            <a:r>
              <a:rPr lang="ko-KR" altLang="en-US" sz="1300" dirty="0" smtClean="0"/>
              <a:t> 테스트 기간도 부족하고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서버 오픈도 늦어진 탓에 아직 오류가 계속 발생하고 있어서 추가 테스트를 계속 진행할 예정입니다</a:t>
            </a:r>
            <a:r>
              <a:rPr lang="en-US" altLang="ko-KR" sz="13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300" dirty="0"/>
          </a:p>
          <a:p>
            <a:pPr>
              <a:lnSpc>
                <a:spcPct val="150000"/>
              </a:lnSpc>
            </a:pPr>
            <a:r>
              <a:rPr lang="ko-KR" altLang="en-US" sz="1300" dirty="0" smtClean="0"/>
              <a:t>일단 토큰 신청해서 저장하는 부분까지는 </a:t>
            </a:r>
            <a:r>
              <a:rPr lang="en-US" altLang="ko-KR" sz="1300" dirty="0" smtClean="0"/>
              <a:t>12</a:t>
            </a:r>
            <a:r>
              <a:rPr lang="ko-KR" altLang="en-US" sz="1300" dirty="0" smtClean="0"/>
              <a:t>월까지 완료 부탁 드리겠습니다</a:t>
            </a:r>
            <a:r>
              <a:rPr lang="en-US" altLang="ko-KR" sz="1300" dirty="0" smtClean="0"/>
              <a:t>.</a:t>
            </a:r>
            <a:endParaRPr lang="en-US" altLang="ko-KR" sz="1400" dirty="0" smtClean="0"/>
          </a:p>
        </p:txBody>
      </p:sp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910769"/>
              </p:ext>
            </p:extLst>
          </p:nvPr>
        </p:nvGraphicFramePr>
        <p:xfrm>
          <a:off x="4723678" y="990704"/>
          <a:ext cx="2235613" cy="9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Image" r:id="rId3" imgW="2882520" imgH="1180800" progId="Photoshop.Image.55">
                  <p:embed/>
                </p:oleObj>
              </mc:Choice>
              <mc:Fallback>
                <p:oleObj name="Image" r:id="rId3" imgW="2882520" imgH="1180800" progId="Photoshop.Image.5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3678" y="990704"/>
                        <a:ext cx="2235613" cy="9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그림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003" y="2459776"/>
            <a:ext cx="1181265" cy="119079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7864" y="2318100"/>
            <a:ext cx="1371791" cy="129558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5652" y="2041836"/>
            <a:ext cx="1752845" cy="1848108"/>
          </a:xfrm>
          <a:prstGeom prst="rect">
            <a:avLst/>
          </a:prstGeom>
        </p:spPr>
      </p:pic>
      <p:cxnSp>
        <p:nvCxnSpPr>
          <p:cNvPr id="21" name="직선 화살표 연결선 20"/>
          <p:cNvCxnSpPr/>
          <p:nvPr/>
        </p:nvCxnSpPr>
        <p:spPr>
          <a:xfrm flipV="1">
            <a:off x="4055633" y="3055172"/>
            <a:ext cx="946673" cy="10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V="1">
            <a:off x="6660777" y="3044415"/>
            <a:ext cx="946673" cy="10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5771" y="2175204"/>
            <a:ext cx="1409897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8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633" y="278266"/>
            <a:ext cx="11531426" cy="556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신고 방법 및 기간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2023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29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18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시까지 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기존 감염병 신고방법으로 신고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29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18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 이후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~ 2024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 오전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시까지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신규 법정 감염병 서식으로 의료기관 소재지 보건소에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FAX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신고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 오전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 이후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신규 감염병 자동신고지원 시스템으로 신고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감염병 신고시스템 관련 담당자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질병관리청 기획조정관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강은혜 주무관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(043-719-7065)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지원시스템 개발 담당자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박종태 책임연구원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(070-7599-1511) /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김지훈 연구원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(070-7599-1512)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500" dirty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맑은 고딕" panose="020B0503020000020004" pitchFamily="50" charset="-127"/>
              </a:rPr>
              <a:t>★ </a:t>
            </a:r>
            <a:r>
              <a:rPr lang="en-US" altLang="ko-KR" dirty="0">
                <a:latin typeface="맑은 고딕" panose="020B0503020000020004" pitchFamily="50" charset="-127"/>
              </a:rPr>
              <a:t>12</a:t>
            </a:r>
            <a:r>
              <a:rPr lang="ko-KR" altLang="en-US" dirty="0">
                <a:latin typeface="맑은 고딕" panose="020B0503020000020004" pitchFamily="50" charset="-127"/>
              </a:rPr>
              <a:t>월 말까지 각 병원은 감염병 신고용 토큰을 신청하여 관리자설정에 </a:t>
            </a:r>
            <a:r>
              <a:rPr lang="ko-KR" altLang="en-US" dirty="0" smtClean="0">
                <a:latin typeface="맑은 고딕" panose="020B0503020000020004" pitchFamily="50" charset="-127"/>
              </a:rPr>
              <a:t>저장해야 자동신고가 가능합니다</a:t>
            </a:r>
            <a:r>
              <a:rPr lang="en-US" altLang="ko-KR" dirty="0" smtClean="0">
                <a:latin typeface="맑은 고딕" panose="020B0503020000020004" pitchFamily="50" charset="-127"/>
              </a:rPr>
              <a:t>.</a:t>
            </a:r>
            <a:r>
              <a:rPr lang="ko-KR" altLang="en-US" dirty="0" smtClean="0">
                <a:latin typeface="맑은 고딕" panose="020B0503020000020004" pitchFamily="50" charset="-127"/>
              </a:rPr>
              <a:t> ★</a:t>
            </a:r>
            <a:endParaRPr lang="en-US" altLang="ko-KR" dirty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580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5" y="893957"/>
            <a:ext cx="8106063" cy="47919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5" y="178515"/>
            <a:ext cx="11531426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토큰신청방법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1909" y="2506326"/>
            <a:ext cx="3075431" cy="1692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300" dirty="0" smtClean="0"/>
              <a:t>감염병자동신고 사용하는 병원은</a:t>
            </a:r>
            <a:endParaRPr lang="en-US" altLang="ko-KR" sz="1300" dirty="0" smtClean="0"/>
          </a:p>
          <a:p>
            <a:r>
              <a:rPr lang="ko-KR" altLang="en-US" sz="1300" dirty="0" smtClean="0"/>
              <a:t>환경설정 서버셋업 </a:t>
            </a:r>
            <a:r>
              <a:rPr lang="en-US" altLang="ko-KR" sz="1300" dirty="0" smtClean="0"/>
              <a:t>207</a:t>
            </a:r>
            <a:r>
              <a:rPr lang="ko-KR" altLang="en-US" sz="1300" dirty="0" smtClean="0"/>
              <a:t>번의 사용여부가</a:t>
            </a:r>
            <a:r>
              <a:rPr lang="en-US" altLang="ko-KR" sz="1300" dirty="0"/>
              <a:t> </a:t>
            </a:r>
            <a:r>
              <a:rPr lang="ko-KR" altLang="en-US" sz="1300" dirty="0" smtClean="0"/>
              <a:t>체크되어 있어야 합니다</a:t>
            </a:r>
            <a:r>
              <a:rPr lang="en-US" altLang="ko-KR" sz="1300" dirty="0" smtClean="0"/>
              <a:t>.</a:t>
            </a:r>
          </a:p>
          <a:p>
            <a:r>
              <a:rPr lang="ko-KR" altLang="en-US" sz="1300" dirty="0" smtClean="0"/>
              <a:t>테스트여부는 </a:t>
            </a:r>
            <a:r>
              <a:rPr lang="en-US" altLang="ko-KR" sz="1300" dirty="0" smtClean="0"/>
              <a:t>0</a:t>
            </a:r>
            <a:r>
              <a:rPr lang="ko-KR" altLang="en-US" sz="1300" dirty="0" smtClean="0"/>
              <a:t>으로 입력하여 실 운영을 선택합니다</a:t>
            </a:r>
            <a:r>
              <a:rPr lang="en-US" altLang="ko-KR" sz="1300" dirty="0" smtClean="0"/>
              <a:t>.</a:t>
            </a:r>
          </a:p>
          <a:p>
            <a:r>
              <a:rPr lang="en-US" altLang="ko-KR" sz="1300" dirty="0"/>
              <a:t> </a:t>
            </a:r>
            <a:endParaRPr lang="en-US" altLang="ko-KR" sz="1300" dirty="0" smtClean="0"/>
          </a:p>
          <a:p>
            <a:r>
              <a:rPr lang="en-US" altLang="ko-KR" sz="1300" dirty="0" smtClean="0"/>
              <a:t>3</a:t>
            </a:r>
            <a:r>
              <a:rPr lang="ko-KR" altLang="en-US" sz="1300" dirty="0" smtClean="0"/>
              <a:t>번에 적는 </a:t>
            </a:r>
            <a:r>
              <a:rPr lang="en-US" altLang="ko-KR" sz="1300" dirty="0" smtClean="0"/>
              <a:t>OGCR</a:t>
            </a:r>
            <a:r>
              <a:rPr lang="ko-KR" altLang="en-US" sz="1300" dirty="0" smtClean="0"/>
              <a:t>은 신규 시스템에서는 사용하지 않습니다</a:t>
            </a:r>
            <a:r>
              <a:rPr lang="en-US" altLang="ko-KR" sz="1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778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54" y="726045"/>
            <a:ext cx="7813400" cy="40592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5" y="178515"/>
            <a:ext cx="11531426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토큰신청방법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854" y="5131209"/>
            <a:ext cx="11166643" cy="9925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/>
              <a:t>질병보건통합관리시스템</a:t>
            </a:r>
            <a:r>
              <a:rPr lang="en-US" altLang="ko-KR" sz="1300" dirty="0"/>
              <a:t>(is.kdca.go.kr) </a:t>
            </a:r>
            <a:r>
              <a:rPr lang="ko-KR" altLang="en-US" sz="1300" dirty="0"/>
              <a:t>에서 </a:t>
            </a:r>
            <a:r>
              <a:rPr lang="en-US" altLang="ko-KR" sz="1300" dirty="0"/>
              <a:t>'</a:t>
            </a:r>
            <a:r>
              <a:rPr lang="ko-KR" altLang="en-US" sz="1300" dirty="0"/>
              <a:t>의료기관 </a:t>
            </a:r>
            <a:r>
              <a:rPr lang="en-US" altLang="ko-KR" sz="1300" dirty="0"/>
              <a:t>&gt; </a:t>
            </a:r>
            <a:r>
              <a:rPr lang="ko-KR" altLang="en-US" sz="1300" b="1" dirty="0">
                <a:solidFill>
                  <a:srgbClr val="FF0000"/>
                </a:solidFill>
              </a:rPr>
              <a:t>자동신고지원시스템 </a:t>
            </a:r>
            <a:r>
              <a:rPr lang="en-US" altLang="ko-KR" sz="1300" b="1" dirty="0">
                <a:solidFill>
                  <a:srgbClr val="FF0000"/>
                </a:solidFill>
              </a:rPr>
              <a:t>User' </a:t>
            </a:r>
            <a:r>
              <a:rPr lang="ko-KR" altLang="en-US" sz="1300" b="1" dirty="0" smtClean="0">
                <a:solidFill>
                  <a:srgbClr val="FF0000"/>
                </a:solidFill>
              </a:rPr>
              <a:t>권한을 먼저 신청합니다</a:t>
            </a:r>
            <a:r>
              <a:rPr lang="en-US" altLang="ko-KR" sz="13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300" dirty="0" smtClean="0"/>
              <a:t>-&gt; </a:t>
            </a:r>
            <a:r>
              <a:rPr lang="ko-KR" altLang="en-US" sz="1300" dirty="0" smtClean="0"/>
              <a:t>로그인하면</a:t>
            </a:r>
            <a:r>
              <a:rPr lang="en-US" altLang="ko-KR" sz="1300" dirty="0"/>
              <a:t> </a:t>
            </a:r>
            <a:r>
              <a:rPr lang="ko-KR" altLang="en-US" sz="1300" dirty="0" smtClean="0"/>
              <a:t>왼쪽에 권한신청과 관련하여 볼 수 있는 부분이 있는데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승인건만 보기로 기본설정이 되어있어서 찾기가 쉽지 않을 수 있습니다</a:t>
            </a:r>
            <a:r>
              <a:rPr lang="en-US" altLang="ko-KR" sz="13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/>
              <a:t>미승인건으로 검색하면 자동신고지원시스템 </a:t>
            </a:r>
            <a:r>
              <a:rPr lang="en-US" altLang="ko-KR" sz="1300" dirty="0" smtClean="0"/>
              <a:t>user </a:t>
            </a:r>
            <a:r>
              <a:rPr lang="ko-KR" altLang="en-US" sz="1300" dirty="0" smtClean="0"/>
              <a:t>권한 신청항목이 있다고 합니다</a:t>
            </a:r>
            <a:r>
              <a:rPr lang="en-US" altLang="ko-KR" sz="13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76600" y="1982624"/>
            <a:ext cx="3075431" cy="109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300" dirty="0" smtClean="0"/>
              <a:t>질병보건통합관리시스템 사이트</a:t>
            </a:r>
            <a:endParaRPr lang="en-US" altLang="ko-KR" sz="1300" dirty="0" smtClean="0"/>
          </a:p>
          <a:p>
            <a:r>
              <a:rPr lang="en-US" altLang="ko-KR" sz="1300" dirty="0" smtClean="0"/>
              <a:t>is.kdca.go.kr</a:t>
            </a:r>
          </a:p>
          <a:p>
            <a:endParaRPr lang="en-US" altLang="ko-KR" sz="1300" dirty="0"/>
          </a:p>
          <a:p>
            <a:r>
              <a:rPr lang="en-US" altLang="ko-KR" sz="1300" dirty="0" smtClean="0"/>
              <a:t>-&gt; 2024</a:t>
            </a:r>
            <a:r>
              <a:rPr lang="ko-KR" altLang="en-US" sz="1300" dirty="0" smtClean="0"/>
              <a:t>년 </a:t>
            </a:r>
            <a:r>
              <a:rPr lang="en-US" altLang="ko-KR" sz="1300" dirty="0" smtClean="0"/>
              <a:t>1</a:t>
            </a:r>
            <a:r>
              <a:rPr lang="ko-KR" altLang="en-US" sz="1300" dirty="0" smtClean="0"/>
              <a:t>월 </a:t>
            </a:r>
            <a:r>
              <a:rPr lang="en-US" altLang="ko-KR" sz="1300" dirty="0" smtClean="0"/>
              <a:t>2</a:t>
            </a:r>
            <a:r>
              <a:rPr lang="ko-KR" altLang="en-US" sz="1300" dirty="0" smtClean="0"/>
              <a:t>일 부터는</a:t>
            </a:r>
            <a:endParaRPr lang="en-US" altLang="ko-KR" sz="1300" dirty="0" smtClean="0"/>
          </a:p>
          <a:p>
            <a:r>
              <a:rPr lang="en-US" altLang="ko-KR" sz="1300" dirty="0" smtClean="0"/>
              <a:t>eid.kdca.go.kr </a:t>
            </a:r>
            <a:r>
              <a:rPr lang="ko-KR" altLang="en-US" sz="1300" dirty="0" smtClean="0"/>
              <a:t>로 변경됩니다</a:t>
            </a:r>
            <a:r>
              <a:rPr lang="en-US" altLang="ko-KR" sz="1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1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20" y="838217"/>
            <a:ext cx="9095101" cy="56226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5" y="178515"/>
            <a:ext cx="11531426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토큰신청방법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4854" y="3435771"/>
            <a:ext cx="4610558" cy="4924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300" dirty="0" smtClean="0"/>
              <a:t>관리자 설정의 연동관리 탭 </a:t>
            </a:r>
            <a:r>
              <a:rPr lang="en-US" altLang="ko-KR" sz="1300" dirty="0" smtClean="0"/>
              <a:t>&gt; </a:t>
            </a:r>
            <a:r>
              <a:rPr lang="ko-KR" altLang="en-US" sz="1300" dirty="0" smtClean="0"/>
              <a:t>하단의 감염병 자동신고지원 </a:t>
            </a:r>
            <a:endParaRPr lang="en-US" altLang="ko-KR" sz="1300" dirty="0" smtClean="0"/>
          </a:p>
          <a:p>
            <a:r>
              <a:rPr lang="ko-KR" altLang="en-US" sz="1300" dirty="0" smtClean="0"/>
              <a:t>시스템 연동의 신청하기 버튼 </a:t>
            </a:r>
            <a:r>
              <a:rPr lang="en-US" altLang="ko-KR" sz="1300" dirty="0" smtClean="0"/>
              <a:t>(</a:t>
            </a:r>
            <a:r>
              <a:rPr lang="ko-KR" altLang="en-US" sz="1300" dirty="0" smtClean="0"/>
              <a:t>사업자 별로 저장</a:t>
            </a:r>
            <a:r>
              <a:rPr lang="en-US" altLang="ko-KR" sz="1300" dirty="0" smtClean="0"/>
              <a:t>)</a:t>
            </a:r>
            <a:endParaRPr lang="ko-KR" altLang="en-US" sz="1300" dirty="0"/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5658522" y="1458933"/>
            <a:ext cx="941216" cy="1925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H="1">
            <a:off x="7330550" y="3928214"/>
            <a:ext cx="858417" cy="12937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737404" y="5273900"/>
            <a:ext cx="656705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141233" y="5346549"/>
            <a:ext cx="2420471" cy="9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153785" y="5585012"/>
            <a:ext cx="2420471" cy="9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49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605" y="178515"/>
            <a:ext cx="11531426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토큰신청방법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5" y="940905"/>
            <a:ext cx="4620436" cy="545552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64" y="1087099"/>
            <a:ext cx="8844010" cy="5455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1201" y="3415609"/>
            <a:ext cx="4285147" cy="2923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300" dirty="0" smtClean="0"/>
              <a:t>진료실 </a:t>
            </a:r>
            <a:r>
              <a:rPr lang="en-US" altLang="ko-KR" sz="1300" dirty="0" smtClean="0"/>
              <a:t>&gt; </a:t>
            </a:r>
            <a:r>
              <a:rPr lang="ko-KR" altLang="en-US" sz="1300" dirty="0" smtClean="0"/>
              <a:t>좌측의 기타 </a:t>
            </a:r>
            <a:r>
              <a:rPr lang="en-US" altLang="ko-KR" sz="1300" dirty="0" smtClean="0"/>
              <a:t>&gt; </a:t>
            </a:r>
            <a:r>
              <a:rPr lang="ko-KR" altLang="en-US" sz="1300" dirty="0" smtClean="0"/>
              <a:t>감염병관리시스템 </a:t>
            </a:r>
            <a:r>
              <a:rPr lang="en-US" altLang="ko-KR" sz="1300" dirty="0" smtClean="0"/>
              <a:t>&gt; </a:t>
            </a:r>
            <a:r>
              <a:rPr lang="ko-KR" altLang="en-US" sz="1300" dirty="0" smtClean="0"/>
              <a:t>토큰신청</a:t>
            </a:r>
            <a:endParaRPr lang="ko-KR" altLang="en-US" sz="1300" dirty="0"/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2052735" y="3814863"/>
            <a:ext cx="2888306" cy="19607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V="1">
            <a:off x="8061649" y="1514168"/>
            <a:ext cx="2498196" cy="18621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13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512" y="2060849"/>
            <a:ext cx="2016224" cy="1092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300" dirty="0"/>
              <a:t>2024</a:t>
            </a:r>
            <a:r>
              <a:rPr lang="ko-KR" altLang="en-US" sz="1300" dirty="0"/>
              <a:t>년 </a:t>
            </a:r>
            <a:r>
              <a:rPr lang="en-US" altLang="ko-KR" sz="1300" dirty="0"/>
              <a:t>1</a:t>
            </a:r>
            <a:r>
              <a:rPr lang="ko-KR" altLang="en-US" sz="1300" dirty="0"/>
              <a:t>월 </a:t>
            </a:r>
            <a:r>
              <a:rPr lang="en-US" altLang="ko-KR" sz="1300" dirty="0"/>
              <a:t>2</a:t>
            </a:r>
            <a:r>
              <a:rPr lang="ko-KR" altLang="en-US" sz="1300" dirty="0"/>
              <a:t>일부터는 질병관리청 사이트에서 직접 토큰을 발급받으셔야 합니다</a:t>
            </a:r>
            <a:r>
              <a:rPr lang="en-US" altLang="ko-KR" sz="1300" dirty="0"/>
              <a:t>.</a:t>
            </a:r>
          </a:p>
          <a:p>
            <a:endParaRPr lang="en-US" altLang="ko-KR" sz="13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760" y="0"/>
            <a:ext cx="635170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1826" y="178516"/>
            <a:ext cx="25579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토큰신청방법 신규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224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2433" y="178516"/>
            <a:ext cx="24073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맑은 고딕" panose="020B0503020000020004" pitchFamily="50" charset="-127"/>
              </a:rPr>
              <a:t>[</a:t>
            </a:r>
            <a:r>
              <a:rPr lang="ko-KR" altLang="en-US" dirty="0">
                <a:latin typeface="맑은 고딕" panose="020B0503020000020004" pitchFamily="50" charset="-127"/>
              </a:rPr>
              <a:t>토큰신청방법 신규</a:t>
            </a:r>
            <a:r>
              <a:rPr lang="en-US" altLang="ko-KR" dirty="0">
                <a:latin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0"/>
            <a:ext cx="5094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4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19143</TotalTime>
  <Words>1221</Words>
  <Application>Microsoft Office PowerPoint</Application>
  <PresentationFormat>와이드스크린</PresentationFormat>
  <Paragraphs>146</Paragraphs>
  <Slides>28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2" baseType="lpstr">
      <vt:lpstr>맑은 고딕</vt:lpstr>
      <vt:lpstr>Arial</vt:lpstr>
      <vt:lpstr>Office 테마</vt:lpstr>
      <vt:lpstr>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정호</dc:creator>
  <cp:lastModifiedBy>Microsoft 계정</cp:lastModifiedBy>
  <cp:revision>120</cp:revision>
  <cp:lastPrinted>2023-12-12T09:30:07Z</cp:lastPrinted>
  <dcterms:created xsi:type="dcterms:W3CDTF">2021-06-17T08:10:29Z</dcterms:created>
  <dcterms:modified xsi:type="dcterms:W3CDTF">2024-01-17T06:27:36Z</dcterms:modified>
</cp:coreProperties>
</file>